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4"/>
  </p:notesMasterIdLst>
  <p:sldIdLst>
    <p:sldId id="256" r:id="rId3"/>
    <p:sldId id="258" r:id="rId4"/>
    <p:sldId id="259" r:id="rId5"/>
    <p:sldId id="260" r:id="rId6"/>
    <p:sldId id="262" r:id="rId7"/>
    <p:sldId id="263" r:id="rId8"/>
    <p:sldId id="281" r:id="rId9"/>
    <p:sldId id="282" r:id="rId10"/>
    <p:sldId id="283" r:id="rId11"/>
    <p:sldId id="277" r:id="rId12"/>
    <p:sldId id="276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ndara" panose="020E0502030303020204" pitchFamily="34" charset="0"/>
      <p:regular r:id="rId19"/>
      <p:bold r:id="rId20"/>
      <p:italic r:id="rId21"/>
      <p:boldItalic r:id="rId22"/>
    </p:embeddedFont>
    <p:embeddedFont>
      <p:font typeface="Chakra Petch" panose="020B0604020202020204" charset="-34"/>
      <p:bold r:id="rId23"/>
      <p:boldItalic r:id="rId24"/>
    </p:embeddedFont>
    <p:embeddedFont>
      <p:font typeface="Montserrat" panose="00000500000000000000" pitchFamily="2" charset="-52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39ACF42-80F0-4E5E-B95B-797649155533}">
  <a:tblStyle styleId="{D39ACF42-80F0-4E5E-B95B-7976491555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2832" y="42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b0e7df1845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b0e7df1845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b0e7df1845_2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g1b0e7df1845_2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b0e7df1845_2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g1b0e7df1845_2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b0e7df1845_2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1b0e7df1845_2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b0e7df1845_2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1b0e7df1845_2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b0e7df1845_2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1b0e7df1845_2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b0e7df1845_2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1b0e7df1845_2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b0e7df1845_2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1b0e7df1845_2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b0e7df1845_2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1b0e7df1845_2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61068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b0e7df1845_2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1b0e7df1845_2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4181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b0e7df1845_2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1b0e7df1845_2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2500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5"/>
          <p:cNvPicPr preferRelativeResize="0"/>
          <p:nvPr/>
        </p:nvPicPr>
        <p:blipFill rotWithShape="1">
          <a:blip r:embed="rId4">
            <a:alphaModFix amt="57000"/>
          </a:blip>
          <a:srcRect/>
          <a:stretch/>
        </p:blipFill>
        <p:spPr>
          <a:xfrm>
            <a:off x="6817484" y="-750832"/>
            <a:ext cx="2326516" cy="20182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25"/>
          <p:cNvGrpSpPr/>
          <p:nvPr/>
        </p:nvGrpSpPr>
        <p:grpSpPr>
          <a:xfrm>
            <a:off x="640754" y="1563665"/>
            <a:ext cx="5645708" cy="2368100"/>
            <a:chOff x="0" y="-38100"/>
            <a:chExt cx="2343687" cy="983063"/>
          </a:xfrm>
        </p:grpSpPr>
        <p:sp>
          <p:nvSpPr>
            <p:cNvPr id="132" name="Google Shape;132;p25"/>
            <p:cNvSpPr/>
            <p:nvPr/>
          </p:nvSpPr>
          <p:spPr>
            <a:xfrm>
              <a:off x="0" y="0"/>
              <a:ext cx="2343687" cy="944963"/>
            </a:xfrm>
            <a:custGeom>
              <a:avLst/>
              <a:gdLst/>
              <a:ahLst/>
              <a:cxnLst/>
              <a:rect l="l" t="t" r="r" b="b"/>
              <a:pathLst>
                <a:path w="2343687" h="944963" extrusionOk="0">
                  <a:moveTo>
                    <a:pt x="0" y="0"/>
                  </a:moveTo>
                  <a:lnTo>
                    <a:pt x="2343687" y="0"/>
                  </a:lnTo>
                  <a:lnTo>
                    <a:pt x="2343687" y="944963"/>
                  </a:lnTo>
                  <a:lnTo>
                    <a:pt x="0" y="9449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flat" cmpd="sng">
              <a:solidFill>
                <a:srgbClr val="EF4523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33" name="Google Shape;133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4" name="Google Shape;134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604623" y="3119010"/>
            <a:ext cx="2335038" cy="21511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25"/>
          <p:cNvGrpSpPr/>
          <p:nvPr/>
        </p:nvGrpSpPr>
        <p:grpSpPr>
          <a:xfrm>
            <a:off x="-1203124" y="1030210"/>
            <a:ext cx="5645709" cy="631277"/>
            <a:chOff x="-765444" y="-7282"/>
            <a:chExt cx="2343686" cy="262061"/>
          </a:xfrm>
        </p:grpSpPr>
        <p:sp>
          <p:nvSpPr>
            <p:cNvPr id="136" name="Google Shape;136;p25"/>
            <p:cNvSpPr/>
            <p:nvPr/>
          </p:nvSpPr>
          <p:spPr>
            <a:xfrm>
              <a:off x="0" y="0"/>
              <a:ext cx="812800" cy="254779"/>
            </a:xfrm>
            <a:custGeom>
              <a:avLst/>
              <a:gdLst/>
              <a:ahLst/>
              <a:cxnLst/>
              <a:rect l="l" t="t" r="r" b="b"/>
              <a:pathLst>
                <a:path w="812800" h="254779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54779"/>
                  </a:lnTo>
                  <a:lnTo>
                    <a:pt x="0" y="254779"/>
                  </a:lnTo>
                  <a:close/>
                </a:path>
              </a:pathLst>
            </a:custGeom>
            <a:solidFill>
              <a:srgbClr val="D94334"/>
            </a:solidFill>
            <a:ln w="9525" cap="flat" cmpd="sng">
              <a:solidFill>
                <a:srgbClr val="EF4523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37" name="Google Shape;137;p25"/>
            <p:cNvSpPr txBox="1"/>
            <p:nvPr/>
          </p:nvSpPr>
          <p:spPr>
            <a:xfrm>
              <a:off x="-765444" y="-7282"/>
              <a:ext cx="2343686" cy="2547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900" b="1" dirty="0">
                  <a:solidFill>
                    <a:srgbClr val="FFFFFF"/>
                  </a:solidFill>
                  <a:latin typeface="Montserrat"/>
                  <a:sym typeface="Montserrat"/>
                </a:rPr>
                <a:t>Тестовое задание</a:t>
              </a:r>
              <a:endParaRPr sz="700" dirty="0"/>
            </a:p>
          </p:txBody>
        </p:sp>
      </p:grpSp>
      <p:pic>
        <p:nvPicPr>
          <p:cNvPr id="138" name="Google Shape;138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88908" y="1585749"/>
            <a:ext cx="4281998" cy="4185653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/>
          <p:nvPr/>
        </p:nvSpPr>
        <p:spPr>
          <a:xfrm>
            <a:off x="2176130" y="2159858"/>
            <a:ext cx="3868172" cy="1245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b="1" dirty="0">
                <a:solidFill>
                  <a:srgbClr val="FFFFFF"/>
                </a:solidFill>
                <a:cs typeface="Chakra Petch"/>
                <a:sym typeface="Chakra Petch"/>
              </a:rPr>
              <a:t>NEO4J</a:t>
            </a:r>
            <a:endParaRPr lang="en-US" sz="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46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4" name="Google Shape;534;p46"/>
          <p:cNvGrpSpPr/>
          <p:nvPr/>
        </p:nvGrpSpPr>
        <p:grpSpPr>
          <a:xfrm>
            <a:off x="0" y="-230403"/>
            <a:ext cx="4687409" cy="2671500"/>
            <a:chOff x="-2831514" y="-3589240"/>
            <a:chExt cx="12499755" cy="7123999"/>
          </a:xfrm>
        </p:grpSpPr>
        <p:sp>
          <p:nvSpPr>
            <p:cNvPr id="535" name="Google Shape;535;p46"/>
            <p:cNvSpPr txBox="1"/>
            <p:nvPr/>
          </p:nvSpPr>
          <p:spPr>
            <a:xfrm>
              <a:off x="-2831514" y="-3589240"/>
              <a:ext cx="7743825" cy="22980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4000" b="1" i="0" u="none" strike="noStrike" cap="none" dirty="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0.3</a:t>
              </a:r>
              <a:endParaRPr sz="700" dirty="0"/>
            </a:p>
          </p:txBody>
        </p:sp>
        <p:sp>
          <p:nvSpPr>
            <p:cNvPr id="536" name="Google Shape;536;p46"/>
            <p:cNvSpPr txBox="1"/>
            <p:nvPr/>
          </p:nvSpPr>
          <p:spPr>
            <a:xfrm>
              <a:off x="-2697927" y="-1291176"/>
              <a:ext cx="12366168" cy="4825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b="1" i="0" u="none" strike="noStrike" cap="none" dirty="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ВЫВОДЫ</a:t>
              </a:r>
              <a:r>
                <a:rPr lang="en" sz="1400" b="1" i="0" u="none" strike="noStrike" cap="none" dirty="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:</a:t>
              </a:r>
              <a:endParaRPr lang="ru-RU" sz="14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endParaRPr>
            </a:p>
            <a:p>
              <a:pPr marL="0" marR="0" lvl="0" indent="0" algn="l" rtl="0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ru-RU" sz="14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endParaRPr>
            </a:p>
            <a:p>
              <a:pPr marL="0" marR="0" lvl="0" indent="0" algn="l" rtl="0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dirty="0">
                  <a:solidFill>
                    <a:srgbClr val="FFFFFF"/>
                  </a:solidFill>
                  <a:cs typeface="Chakra Petch"/>
                  <a:sym typeface="Chakra Petch"/>
                </a:rPr>
                <a:t>1. В большинстве своем узлы имеют только одну связь, </a:t>
              </a:r>
              <a:r>
                <a:rPr lang="ru-RU">
                  <a:solidFill>
                    <a:srgbClr val="FFFFFF"/>
                  </a:solidFill>
                  <a:cs typeface="Chakra Petch"/>
                  <a:sym typeface="Chakra Petch"/>
                </a:rPr>
                <a:t>помимо 33 </a:t>
              </a:r>
              <a:r>
                <a:rPr lang="ru-RU" dirty="0">
                  <a:solidFill>
                    <a:srgbClr val="FFFFFF"/>
                  </a:solidFill>
                  <a:cs typeface="Chakra Petch"/>
                  <a:sym typeface="Chakra Petch"/>
                </a:rPr>
                <a:t>исключений.</a:t>
              </a:r>
              <a:br>
                <a:rPr lang="ru-RU" dirty="0">
                  <a:solidFill>
                    <a:srgbClr val="FFFFFF"/>
                  </a:solidFill>
                  <a:cs typeface="Chakra Petch"/>
                  <a:sym typeface="Chakra Petch"/>
                </a:rPr>
              </a:br>
              <a:r>
                <a:rPr lang="ru-RU" dirty="0">
                  <a:solidFill>
                    <a:srgbClr val="FFFFFF"/>
                  </a:solidFill>
                  <a:cs typeface="Chakra Petch"/>
                  <a:sym typeface="Chakra Petch"/>
                </a:rPr>
                <a:t>2. Самое большое число связей для одного узла – 49.</a:t>
              </a:r>
              <a:br>
                <a:rPr lang="ru-RU" dirty="0">
                  <a:solidFill>
                    <a:srgbClr val="FFFFFF"/>
                  </a:solidFill>
                  <a:cs typeface="Chakra Petch"/>
                  <a:sym typeface="Chakra Petch"/>
                </a:rPr>
              </a:br>
              <a:r>
                <a:rPr lang="ru-RU" dirty="0">
                  <a:solidFill>
                    <a:srgbClr val="FFFFFF"/>
                  </a:solidFill>
                  <a:cs typeface="Chakra Petch"/>
                  <a:sym typeface="Chakra Petch"/>
                </a:rPr>
                <a:t>3. 25 пользователей фигурируют и в </a:t>
              </a:r>
              <a:r>
                <a:rPr lang="en-US" dirty="0">
                  <a:solidFill>
                    <a:srgbClr val="FFFFFF"/>
                  </a:solidFill>
                  <a:cs typeface="Chakra Petch"/>
                  <a:sym typeface="Chakra Petch"/>
                </a:rPr>
                <a:t>User 1</a:t>
              </a:r>
              <a:r>
                <a:rPr lang="ru-RU" dirty="0">
                  <a:solidFill>
                    <a:srgbClr val="FFFFFF"/>
                  </a:solidFill>
                  <a:cs typeface="Chakra Petch"/>
                  <a:sym typeface="Chakra Petch"/>
                </a:rPr>
                <a:t>, и в </a:t>
              </a:r>
              <a:r>
                <a:rPr lang="en-US" dirty="0">
                  <a:solidFill>
                    <a:srgbClr val="FFFFFF"/>
                  </a:solidFill>
                  <a:cs typeface="Chakra Petch"/>
                  <a:sym typeface="Chakra Petch"/>
                </a:rPr>
                <a:t>User 2</a:t>
              </a:r>
              <a:r>
                <a:rPr lang="ru-RU" dirty="0">
                  <a:solidFill>
                    <a:srgbClr val="FFFFFF"/>
                  </a:solidFill>
                  <a:cs typeface="Chakra Petch"/>
                  <a:sym typeface="Chakra Petch"/>
                </a:rPr>
                <a:t>.</a:t>
              </a:r>
              <a:endParaRPr lang="ru-RU" sz="700" dirty="0"/>
            </a:p>
          </p:txBody>
        </p:sp>
      </p:grpSp>
      <p:pic>
        <p:nvPicPr>
          <p:cNvPr id="539" name="Google Shape;539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8912617">
            <a:off x="3782851" y="-1724292"/>
            <a:ext cx="7067084" cy="7409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4948602">
            <a:off x="-3812105" y="3014107"/>
            <a:ext cx="7273363" cy="7138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45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0" name="Google Shape;520;p45"/>
          <p:cNvGrpSpPr/>
          <p:nvPr/>
        </p:nvGrpSpPr>
        <p:grpSpPr>
          <a:xfrm>
            <a:off x="926737" y="888789"/>
            <a:ext cx="7290526" cy="3274143"/>
            <a:chOff x="0" y="-38100"/>
            <a:chExt cx="3026492" cy="1359184"/>
          </a:xfrm>
        </p:grpSpPr>
        <p:sp>
          <p:nvSpPr>
            <p:cNvPr id="521" name="Google Shape;521;p45"/>
            <p:cNvSpPr/>
            <p:nvPr/>
          </p:nvSpPr>
          <p:spPr>
            <a:xfrm>
              <a:off x="0" y="0"/>
              <a:ext cx="3026492" cy="1321084"/>
            </a:xfrm>
            <a:custGeom>
              <a:avLst/>
              <a:gdLst/>
              <a:ahLst/>
              <a:cxnLst/>
              <a:rect l="l" t="t" r="r" b="b"/>
              <a:pathLst>
                <a:path w="3026492" h="1321084" extrusionOk="0">
                  <a:moveTo>
                    <a:pt x="0" y="0"/>
                  </a:moveTo>
                  <a:lnTo>
                    <a:pt x="3026492" y="0"/>
                  </a:lnTo>
                  <a:lnTo>
                    <a:pt x="3026492" y="1321084"/>
                  </a:lnTo>
                  <a:lnTo>
                    <a:pt x="0" y="13210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flat" cmpd="sng">
              <a:solidFill>
                <a:srgbClr val="EF4523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522" name="Google Shape;522;p4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4" name="Google Shape;524;p45"/>
          <p:cNvSpPr txBox="1"/>
          <p:nvPr/>
        </p:nvSpPr>
        <p:spPr>
          <a:xfrm>
            <a:off x="2032073" y="1913657"/>
            <a:ext cx="5414927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СПАСИБО ЗА ВНИМАНИЕ</a:t>
            </a:r>
            <a:r>
              <a:rPr lang="en" sz="40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!</a:t>
            </a:r>
            <a:endParaRPr sz="700" dirty="0"/>
          </a:p>
        </p:txBody>
      </p:sp>
      <p:pic>
        <p:nvPicPr>
          <p:cNvPr id="526" name="Google Shape;526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399363" y="-1627239"/>
            <a:ext cx="4134863" cy="3809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92765" y="-566153"/>
            <a:ext cx="4282236" cy="4489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1046436" y="2083337"/>
            <a:ext cx="4199223" cy="4104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7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" name="Google Shape;162;p27"/>
          <p:cNvGrpSpPr/>
          <p:nvPr/>
        </p:nvGrpSpPr>
        <p:grpSpPr>
          <a:xfrm>
            <a:off x="1205987" y="2070737"/>
            <a:ext cx="768841" cy="772287"/>
            <a:chOff x="1813" y="0"/>
            <a:chExt cx="809173" cy="812800"/>
          </a:xfrm>
        </p:grpSpPr>
        <p:sp>
          <p:nvSpPr>
            <p:cNvPr id="163" name="Google Shape;163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7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01.</a:t>
              </a:r>
              <a:endParaRPr sz="700"/>
            </a:p>
          </p:txBody>
        </p:sp>
      </p:grpSp>
      <p:grpSp>
        <p:nvGrpSpPr>
          <p:cNvPr id="165" name="Google Shape;165;p27"/>
          <p:cNvGrpSpPr/>
          <p:nvPr/>
        </p:nvGrpSpPr>
        <p:grpSpPr>
          <a:xfrm>
            <a:off x="4187579" y="2070737"/>
            <a:ext cx="768841" cy="772287"/>
            <a:chOff x="1813" y="0"/>
            <a:chExt cx="809173" cy="812800"/>
          </a:xfrm>
        </p:grpSpPr>
        <p:sp>
          <p:nvSpPr>
            <p:cNvPr id="166" name="Google Shape;166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7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02.</a:t>
              </a:r>
              <a:endParaRPr sz="700"/>
            </a:p>
          </p:txBody>
        </p:sp>
      </p:grpSp>
      <p:grpSp>
        <p:nvGrpSpPr>
          <p:cNvPr id="168" name="Google Shape;168;p27"/>
          <p:cNvGrpSpPr/>
          <p:nvPr/>
        </p:nvGrpSpPr>
        <p:grpSpPr>
          <a:xfrm>
            <a:off x="7126411" y="2070737"/>
            <a:ext cx="768841" cy="772287"/>
            <a:chOff x="1813" y="0"/>
            <a:chExt cx="809173" cy="812800"/>
          </a:xfrm>
        </p:grpSpPr>
        <p:sp>
          <p:nvSpPr>
            <p:cNvPr id="169" name="Google Shape;169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7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03.</a:t>
              </a:r>
              <a:endParaRPr sz="700"/>
            </a:p>
          </p:txBody>
        </p:sp>
      </p:grpSp>
      <p:sp>
        <p:nvSpPr>
          <p:cNvPr id="171" name="Google Shape;171;p27"/>
          <p:cNvSpPr txBox="1"/>
          <p:nvPr/>
        </p:nvSpPr>
        <p:spPr>
          <a:xfrm>
            <a:off x="3806705" y="3184776"/>
            <a:ext cx="1584670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FFFFFF"/>
                </a:solidFill>
                <a:latin typeface="Candara" panose="020E0502030303020204" pitchFamily="34" charset="0"/>
                <a:cs typeface="Chakra Petch"/>
                <a:sym typeface="Chakra Petch"/>
              </a:rPr>
              <a:t>Создание </a:t>
            </a:r>
            <a:r>
              <a:rPr lang="ru-RU" sz="1600" b="1" dirty="0" err="1">
                <a:solidFill>
                  <a:srgbClr val="FFFFFF"/>
                </a:solidFill>
                <a:latin typeface="Candara" panose="020E0502030303020204" pitchFamily="34" charset="0"/>
                <a:cs typeface="Chakra Petch"/>
                <a:sym typeface="Chakra Petch"/>
              </a:rPr>
              <a:t>графовой</a:t>
            </a:r>
            <a:r>
              <a:rPr lang="ru-RU" sz="1600" b="1" dirty="0">
                <a:solidFill>
                  <a:srgbClr val="FFFFFF"/>
                </a:solidFill>
                <a:latin typeface="Candara" panose="020E0502030303020204" pitchFamily="34" charset="0"/>
                <a:cs typeface="Chakra Petch"/>
                <a:sym typeface="Chakra Petch"/>
              </a:rPr>
              <a:t> базы данных</a:t>
            </a:r>
            <a:endParaRPr sz="1600" dirty="0">
              <a:latin typeface="Candara" panose="020E0502030303020204" pitchFamily="34" charset="0"/>
            </a:endParaRPr>
          </a:p>
        </p:txBody>
      </p:sp>
      <p:sp>
        <p:nvSpPr>
          <p:cNvPr id="173" name="Google Shape;173;p27"/>
          <p:cNvSpPr txBox="1"/>
          <p:nvPr/>
        </p:nvSpPr>
        <p:spPr>
          <a:xfrm>
            <a:off x="585932" y="3254830"/>
            <a:ext cx="2016507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FFFFFF"/>
                </a:solidFill>
                <a:latin typeface="Candara" panose="020E0502030303020204" pitchFamily="34" charset="0"/>
                <a:cs typeface="Chakra Petch" panose="020B0604020202020204" charset="-34"/>
                <a:sym typeface="Chakra Petch"/>
              </a:rPr>
              <a:t>Импорт базы </a:t>
            </a:r>
          </a:p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FFFFFF"/>
                </a:solidFill>
                <a:latin typeface="Candara" panose="020E0502030303020204" pitchFamily="34" charset="0"/>
                <a:cs typeface="Chakra Petch" panose="020B0604020202020204" charset="-34"/>
                <a:sym typeface="Chakra Petch"/>
              </a:rPr>
              <a:t>данных</a:t>
            </a:r>
            <a:endParaRPr sz="1600" dirty="0">
              <a:latin typeface="Candara" panose="020E0502030303020204" pitchFamily="34" charset="0"/>
              <a:cs typeface="Chakra Petch" panose="020B0604020202020204" charset="-34"/>
            </a:endParaRPr>
          </a:p>
        </p:txBody>
      </p:sp>
      <p:sp>
        <p:nvSpPr>
          <p:cNvPr id="175" name="Google Shape;175;p27"/>
          <p:cNvSpPr txBox="1"/>
          <p:nvPr/>
        </p:nvSpPr>
        <p:spPr>
          <a:xfrm>
            <a:off x="6601243" y="3271502"/>
            <a:ext cx="1897239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i="0" u="none" strike="noStrike" cap="none" dirty="0">
                <a:solidFill>
                  <a:srgbClr val="FFFFFF"/>
                </a:solidFill>
                <a:latin typeface="Candara" panose="020E0502030303020204" pitchFamily="34" charset="0"/>
                <a:ea typeface="Chakra Petch"/>
                <a:cs typeface="Chakra Petch"/>
                <a:sym typeface="Chakra Petch"/>
              </a:rPr>
              <a:t>Анализ </a:t>
            </a:r>
            <a:r>
              <a:rPr lang="ru-RU" sz="1600" b="1" i="0" u="none" strike="noStrike" cap="none" dirty="0" err="1">
                <a:solidFill>
                  <a:srgbClr val="FFFFFF"/>
                </a:solidFill>
                <a:latin typeface="Candara" panose="020E0502030303020204" pitchFamily="34" charset="0"/>
                <a:ea typeface="Chakra Petch"/>
                <a:cs typeface="Chakra Petch"/>
                <a:sym typeface="Chakra Petch"/>
              </a:rPr>
              <a:t>графовой</a:t>
            </a:r>
            <a:r>
              <a:rPr lang="ru-RU" sz="1600" b="1" i="0" u="none" strike="noStrike" cap="none" dirty="0">
                <a:solidFill>
                  <a:srgbClr val="FFFFFF"/>
                </a:solidFill>
                <a:latin typeface="Candara" panose="020E0502030303020204" pitchFamily="34" charset="0"/>
                <a:ea typeface="Chakra Petch"/>
                <a:cs typeface="Chakra Petch"/>
                <a:sym typeface="Chakra Petch"/>
              </a:rPr>
              <a:t> базы данных</a:t>
            </a:r>
            <a:endParaRPr sz="1600" dirty="0">
              <a:latin typeface="Candara" panose="020E0502030303020204" pitchFamily="34" charset="0"/>
            </a:endParaRPr>
          </a:p>
        </p:txBody>
      </p:sp>
      <p:sp>
        <p:nvSpPr>
          <p:cNvPr id="177" name="Google Shape;177;p27"/>
          <p:cNvSpPr txBox="1"/>
          <p:nvPr/>
        </p:nvSpPr>
        <p:spPr>
          <a:xfrm>
            <a:off x="1309334" y="924595"/>
            <a:ext cx="6525332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Порядок работы</a:t>
            </a:r>
            <a:endParaRPr sz="700" dirty="0"/>
          </a:p>
        </p:txBody>
      </p:sp>
      <p:pic>
        <p:nvPicPr>
          <p:cNvPr id="178" name="Google Shape;178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846" y="1967316"/>
            <a:ext cx="977123" cy="977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83438" y="1967316"/>
            <a:ext cx="977123" cy="977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2271" y="1967316"/>
            <a:ext cx="977123" cy="977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40315" y="-790097"/>
            <a:ext cx="3007371" cy="2608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155233" y="3301627"/>
            <a:ext cx="3007371" cy="2608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8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" name="Google Shape;188;p28"/>
          <p:cNvGrpSpPr/>
          <p:nvPr/>
        </p:nvGrpSpPr>
        <p:grpSpPr>
          <a:xfrm>
            <a:off x="2870791" y="-352725"/>
            <a:ext cx="7403390" cy="1086908"/>
            <a:chOff x="-5217162" y="-6581597"/>
            <a:chExt cx="19742374" cy="2898421"/>
          </a:xfrm>
        </p:grpSpPr>
        <p:sp>
          <p:nvSpPr>
            <p:cNvPr id="189" name="Google Shape;189;p28"/>
            <p:cNvSpPr txBox="1"/>
            <p:nvPr/>
          </p:nvSpPr>
          <p:spPr>
            <a:xfrm>
              <a:off x="-5217162" y="-5981240"/>
              <a:ext cx="19742374" cy="22980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4000" b="1" i="0" u="none" strike="noStrike" cap="none" dirty="0">
                  <a:solidFill>
                    <a:srgbClr val="FFFFFF"/>
                  </a:solidFill>
                  <a:latin typeface="Chakra Petch"/>
                  <a:ea typeface="Chakra Petch"/>
                  <a:cs typeface="Chakra Petch"/>
                  <a:sym typeface="Chakra Petch"/>
                </a:rPr>
                <a:t>ИМПОРТ И СОЗДАНИЕ БД </a:t>
              </a:r>
              <a:endParaRPr sz="700" dirty="0"/>
            </a:p>
          </p:txBody>
        </p:sp>
        <p:sp>
          <p:nvSpPr>
            <p:cNvPr id="190" name="Google Shape;190;p28"/>
            <p:cNvSpPr txBox="1"/>
            <p:nvPr/>
          </p:nvSpPr>
          <p:spPr>
            <a:xfrm>
              <a:off x="2625526" y="-6581597"/>
              <a:ext cx="9837600" cy="3447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107C766-D408-D844-B122-F42DD7B4E0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606"/>
          <a:stretch/>
        </p:blipFill>
        <p:spPr>
          <a:xfrm>
            <a:off x="2049404" y="861774"/>
            <a:ext cx="7233688" cy="2912998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195" name="Google Shape;195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704418" y="-1453505"/>
            <a:ext cx="3597333" cy="3771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62166" y="3207260"/>
            <a:ext cx="2338733" cy="2286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718241-EBE7-2947-1B97-CC6F07CD082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41" t="1851" r="2364" b="6365"/>
          <a:stretch/>
        </p:blipFill>
        <p:spPr>
          <a:xfrm>
            <a:off x="139092" y="3522899"/>
            <a:ext cx="5578649" cy="1307974"/>
          </a:xfrm>
          <a:prstGeom prst="round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9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 txBox="1"/>
          <p:nvPr/>
        </p:nvSpPr>
        <p:spPr>
          <a:xfrm>
            <a:off x="500461" y="1567135"/>
            <a:ext cx="3584729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АНАЛИЗ ГРАФОВОЙ БД</a:t>
            </a:r>
            <a:endParaRPr sz="700" dirty="0"/>
          </a:p>
        </p:txBody>
      </p:sp>
      <p:sp>
        <p:nvSpPr>
          <p:cNvPr id="206" name="Google Shape;206;p29"/>
          <p:cNvSpPr/>
          <p:nvPr/>
        </p:nvSpPr>
        <p:spPr>
          <a:xfrm>
            <a:off x="357220" y="1620709"/>
            <a:ext cx="5220575" cy="1669975"/>
          </a:xfrm>
          <a:custGeom>
            <a:avLst/>
            <a:gdLst/>
            <a:ahLst/>
            <a:cxnLst/>
            <a:rect l="l" t="t" r="r" b="b"/>
            <a:pathLst>
              <a:path w="2167200" h="693251" extrusionOk="0">
                <a:moveTo>
                  <a:pt x="0" y="0"/>
                </a:moveTo>
                <a:lnTo>
                  <a:pt x="2167200" y="0"/>
                </a:lnTo>
                <a:lnTo>
                  <a:pt x="2167200" y="693251"/>
                </a:lnTo>
                <a:lnTo>
                  <a:pt x="0" y="69325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 cap="flat" cmpd="sng">
            <a:solidFill>
              <a:srgbClr val="EF4523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ru-RU" dirty="0"/>
          </a:p>
        </p:txBody>
      </p:sp>
      <p:pic>
        <p:nvPicPr>
          <p:cNvPr id="208" name="Google Shape;208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33143" y="1644294"/>
            <a:ext cx="3865981" cy="4053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4132281">
            <a:off x="2662415" y="-982001"/>
            <a:ext cx="2772856" cy="2957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1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1"/>
          <p:cNvSpPr txBox="1"/>
          <p:nvPr/>
        </p:nvSpPr>
        <p:spPr>
          <a:xfrm>
            <a:off x="1647371" y="573314"/>
            <a:ext cx="5847721" cy="867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ЗАДАЧИ</a:t>
            </a:r>
            <a:endParaRPr sz="700" dirty="0"/>
          </a:p>
        </p:txBody>
      </p:sp>
      <p:graphicFrame>
        <p:nvGraphicFramePr>
          <p:cNvPr id="231" name="Google Shape;231;p31"/>
          <p:cNvGraphicFramePr/>
          <p:nvPr>
            <p:extLst>
              <p:ext uri="{D42A27DB-BD31-4B8C-83A1-F6EECF244321}">
                <p14:modId xmlns:p14="http://schemas.microsoft.com/office/powerpoint/2010/main" val="2420603552"/>
              </p:ext>
            </p:extLst>
          </p:nvPr>
        </p:nvGraphicFramePr>
        <p:xfrm>
          <a:off x="3632059" y="2130707"/>
          <a:ext cx="1866350" cy="1313225"/>
        </p:xfrm>
        <a:graphic>
          <a:graphicData uri="http://schemas.openxmlformats.org/drawingml/2006/table">
            <a:tbl>
              <a:tblPr>
                <a:noFill/>
                <a:tableStyleId>{D39ACF42-80F0-4E5E-B95B-797649155533}</a:tableStyleId>
              </a:tblPr>
              <a:tblGrid>
                <a:gridCol w="186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3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lt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1" u="none" strike="noStrike" cap="none" dirty="0">
                          <a:solidFill>
                            <a:schemeClr val="lt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2.</a:t>
                      </a:r>
                      <a:endParaRPr b="1" dirty="0">
                        <a:solidFill>
                          <a:schemeClr val="lt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u="none" dirty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Найти кратчайший и самый длинный путь между узлами</a:t>
                      </a:r>
                      <a:endParaRPr lang="ru-RU" sz="700" dirty="0"/>
                    </a:p>
                  </a:txBody>
                  <a:tcPr marL="45725" marR="45725" marT="22875" marB="22875">
                    <a:lnL w="9525" cap="flat" cmpd="sng">
                      <a:solidFill>
                        <a:srgbClr val="EF4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4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4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4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3" name="Google Shape;233;p31"/>
          <p:cNvGraphicFramePr/>
          <p:nvPr>
            <p:extLst>
              <p:ext uri="{D42A27DB-BD31-4B8C-83A1-F6EECF244321}">
                <p14:modId xmlns:p14="http://schemas.microsoft.com/office/powerpoint/2010/main" val="1188063056"/>
              </p:ext>
            </p:extLst>
          </p:nvPr>
        </p:nvGraphicFramePr>
        <p:xfrm>
          <a:off x="714196" y="2130708"/>
          <a:ext cx="1866350" cy="1313225"/>
        </p:xfrm>
        <a:graphic>
          <a:graphicData uri="http://schemas.openxmlformats.org/drawingml/2006/table">
            <a:tbl>
              <a:tblPr>
                <a:noFill/>
                <a:tableStyleId>{D39ACF42-80F0-4E5E-B95B-797649155533}</a:tableStyleId>
              </a:tblPr>
              <a:tblGrid>
                <a:gridCol w="186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3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lt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1" dirty="0">
                          <a:solidFill>
                            <a:schemeClr val="lt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1.</a:t>
                      </a:r>
                      <a:endParaRPr sz="1200" b="1" dirty="0">
                        <a:solidFill>
                          <a:schemeClr val="lt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u="none" dirty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Найти пользователей участвующих в наибольшем количестве событий  </a:t>
                      </a:r>
                      <a:endParaRPr sz="700" dirty="0"/>
                    </a:p>
                  </a:txBody>
                  <a:tcPr marL="45725" marR="45725" marT="22875" marB="22875">
                    <a:lnL w="9525" cap="flat" cmpd="sng">
                      <a:solidFill>
                        <a:srgbClr val="EF4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4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4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4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5" name="Google Shape;235;p31"/>
          <p:cNvGraphicFramePr/>
          <p:nvPr>
            <p:extLst>
              <p:ext uri="{D42A27DB-BD31-4B8C-83A1-F6EECF244321}">
                <p14:modId xmlns:p14="http://schemas.microsoft.com/office/powerpoint/2010/main" val="2380941919"/>
              </p:ext>
            </p:extLst>
          </p:nvPr>
        </p:nvGraphicFramePr>
        <p:xfrm>
          <a:off x="6563454" y="2122750"/>
          <a:ext cx="1866350" cy="1313225"/>
        </p:xfrm>
        <a:graphic>
          <a:graphicData uri="http://schemas.openxmlformats.org/drawingml/2006/table">
            <a:tbl>
              <a:tblPr>
                <a:noFill/>
                <a:tableStyleId>{D39ACF42-80F0-4E5E-B95B-797649155533}</a:tableStyleId>
              </a:tblPr>
              <a:tblGrid>
                <a:gridCol w="186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3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lt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1" dirty="0">
                          <a:solidFill>
                            <a:schemeClr val="lt1"/>
                          </a:solidFill>
                          <a:latin typeface="Chakra Petch"/>
                          <a:ea typeface="Chakra Petch"/>
                          <a:cs typeface="Chakra Petch"/>
                          <a:sym typeface="Chakra Petch"/>
                        </a:rPr>
                        <a:t>3.</a:t>
                      </a:r>
                      <a:endParaRPr b="1" dirty="0">
                        <a:solidFill>
                          <a:schemeClr val="lt1"/>
                        </a:solidFill>
                        <a:latin typeface="Chakra Petch"/>
                        <a:ea typeface="Chakra Petch"/>
                        <a:cs typeface="Chakra Petch"/>
                        <a:sym typeface="Chakra Petch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sz="9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u="none" dirty="0">
                          <a:solidFill>
                            <a:srgbClr val="FFFFFF"/>
                          </a:solidFill>
                          <a:latin typeface="Montserrat" panose="00000500000000000000" pitchFamily="2" charset="-52"/>
                          <a:ea typeface="Montserrat"/>
                          <a:cs typeface="Montserrat"/>
                          <a:sym typeface="Montserrat"/>
                        </a:rPr>
                        <a:t>Проанализировать данные и сделать выводы</a:t>
                      </a:r>
                      <a:endParaRPr lang="ru-RU" sz="1100" dirty="0">
                        <a:latin typeface="Montserrat" panose="00000500000000000000" pitchFamily="2" charset="-52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45725" marR="45725" marT="22875" marB="22875">
                    <a:lnL w="9525" cap="flat" cmpd="sng">
                      <a:solidFill>
                        <a:srgbClr val="EF452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452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452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452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37" name="Google Shape;237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89387">
            <a:off x="-810030" y="-1620029"/>
            <a:ext cx="3259152" cy="2827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9878004">
            <a:off x="7514424" y="0"/>
            <a:ext cx="3259152" cy="2827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2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101023B3-A592-6430-534B-F6A9BE31AD2C}"/>
              </a:ext>
            </a:extLst>
          </p:cNvPr>
          <p:cNvCxnSpPr>
            <a:cxnSpLocks/>
          </p:cNvCxnSpPr>
          <p:nvPr/>
        </p:nvCxnSpPr>
        <p:spPr>
          <a:xfrm flipV="1">
            <a:off x="1237590" y="-3605"/>
            <a:ext cx="0" cy="464244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003CF1-BD1C-5352-3533-B56A4DA854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07" t="12349" r="42857" b="27374"/>
          <a:stretch/>
        </p:blipFill>
        <p:spPr>
          <a:xfrm>
            <a:off x="0" y="504661"/>
            <a:ext cx="4840515" cy="2583544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247" name="Google Shape;247;p32"/>
          <p:cNvSpPr txBox="1"/>
          <p:nvPr/>
        </p:nvSpPr>
        <p:spPr>
          <a:xfrm>
            <a:off x="-1848883" y="-210470"/>
            <a:ext cx="6349999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0.1 (</a:t>
            </a:r>
            <a:r>
              <a:rPr lang="en-US" sz="40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USER1</a:t>
            </a:r>
            <a:r>
              <a:rPr lang="ru-RU" sz="40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)</a:t>
            </a:r>
            <a:endParaRPr sz="700" dirty="0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F1E61820-811F-67D8-7400-A8690548704C}"/>
              </a:ext>
            </a:extLst>
          </p:cNvPr>
          <p:cNvCxnSpPr/>
          <p:nvPr/>
        </p:nvCxnSpPr>
        <p:spPr>
          <a:xfrm>
            <a:off x="1257546" y="4638839"/>
            <a:ext cx="2700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48" name="Google Shape;248;p32"/>
          <p:cNvGrpSpPr/>
          <p:nvPr/>
        </p:nvGrpSpPr>
        <p:grpSpPr>
          <a:xfrm>
            <a:off x="2680013" y="4320549"/>
            <a:ext cx="3783974" cy="613754"/>
            <a:chOff x="0" y="-7"/>
            <a:chExt cx="1570828" cy="254786"/>
          </a:xfrm>
        </p:grpSpPr>
        <p:sp>
          <p:nvSpPr>
            <p:cNvPr id="249" name="Google Shape;249;p32"/>
            <p:cNvSpPr/>
            <p:nvPr/>
          </p:nvSpPr>
          <p:spPr>
            <a:xfrm>
              <a:off x="0" y="0"/>
              <a:ext cx="1570828" cy="254779"/>
            </a:xfrm>
            <a:custGeom>
              <a:avLst/>
              <a:gdLst/>
              <a:ahLst/>
              <a:cxnLst/>
              <a:rect l="l" t="t" r="r" b="b"/>
              <a:pathLst>
                <a:path w="1570828" h="254779" extrusionOk="0">
                  <a:moveTo>
                    <a:pt x="0" y="0"/>
                  </a:moveTo>
                  <a:lnTo>
                    <a:pt x="1570828" y="0"/>
                  </a:lnTo>
                  <a:lnTo>
                    <a:pt x="1570828" y="254779"/>
                  </a:lnTo>
                  <a:lnTo>
                    <a:pt x="0" y="254779"/>
                  </a:lnTo>
                  <a:close/>
                </a:path>
              </a:pathLst>
            </a:custGeom>
            <a:solidFill>
              <a:srgbClr val="D94334"/>
            </a:solidFill>
            <a:ln w="9525" cap="flat" cmpd="sng">
              <a:solidFill>
                <a:srgbClr val="EF4523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50" name="Google Shape;250;p32"/>
            <p:cNvSpPr txBox="1"/>
            <p:nvPr/>
          </p:nvSpPr>
          <p:spPr>
            <a:xfrm>
              <a:off x="15" y="-7"/>
              <a:ext cx="1570800" cy="25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900" b="1" i="0" u="none" strike="noStrike" cap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САМЫЕ ПОПУЛЯРНЫЕ ПОЛЬЗОВАТЕЛИ</a:t>
              </a:r>
              <a:endParaRPr lang="en-US" sz="700" dirty="0"/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2AA1B6D-E94F-976E-16CE-0A8E95CAC6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910" t="17732" r="28405"/>
          <a:stretch/>
        </p:blipFill>
        <p:spPr>
          <a:xfrm>
            <a:off x="4423402" y="909534"/>
            <a:ext cx="4720598" cy="3180625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51" name="Google Shape;251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830892" y="3830585"/>
            <a:ext cx="1725105" cy="15362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CF622C38-139F-EF72-35BE-5182D2DBD738}"/>
              </a:ext>
            </a:extLst>
          </p:cNvPr>
          <p:cNvCxnSpPr/>
          <p:nvPr/>
        </p:nvCxnSpPr>
        <p:spPr>
          <a:xfrm>
            <a:off x="6463956" y="4627323"/>
            <a:ext cx="2700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2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9630D435-49C1-C657-4116-07D21C95130C}"/>
              </a:ext>
            </a:extLst>
          </p:cNvPr>
          <p:cNvCxnSpPr/>
          <p:nvPr/>
        </p:nvCxnSpPr>
        <p:spPr>
          <a:xfrm>
            <a:off x="1217042" y="4610075"/>
            <a:ext cx="2700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7" name="Google Shape;247;p32"/>
          <p:cNvSpPr txBox="1"/>
          <p:nvPr/>
        </p:nvSpPr>
        <p:spPr>
          <a:xfrm>
            <a:off x="-1690915" y="-223300"/>
            <a:ext cx="6146801" cy="887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0.1</a:t>
            </a:r>
            <a:r>
              <a:rPr lang="en-US" sz="40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 (USER2)</a:t>
            </a:r>
            <a:endParaRPr sz="700" dirty="0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BAA0138F-7ED7-3BB7-9832-23632A62E369}"/>
              </a:ext>
            </a:extLst>
          </p:cNvPr>
          <p:cNvCxnSpPr>
            <a:cxnSpLocks/>
          </p:cNvCxnSpPr>
          <p:nvPr/>
        </p:nvCxnSpPr>
        <p:spPr>
          <a:xfrm flipV="1">
            <a:off x="1217042" y="-72571"/>
            <a:ext cx="0" cy="468264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48" name="Google Shape;248;p32"/>
          <p:cNvGrpSpPr/>
          <p:nvPr/>
        </p:nvGrpSpPr>
        <p:grpSpPr>
          <a:xfrm>
            <a:off x="2680013" y="4320549"/>
            <a:ext cx="3783974" cy="613754"/>
            <a:chOff x="0" y="-7"/>
            <a:chExt cx="1570828" cy="254786"/>
          </a:xfrm>
        </p:grpSpPr>
        <p:sp>
          <p:nvSpPr>
            <p:cNvPr id="249" name="Google Shape;249;p32"/>
            <p:cNvSpPr/>
            <p:nvPr/>
          </p:nvSpPr>
          <p:spPr>
            <a:xfrm>
              <a:off x="0" y="0"/>
              <a:ext cx="1570828" cy="254779"/>
            </a:xfrm>
            <a:custGeom>
              <a:avLst/>
              <a:gdLst/>
              <a:ahLst/>
              <a:cxnLst/>
              <a:rect l="l" t="t" r="r" b="b"/>
              <a:pathLst>
                <a:path w="1570828" h="254779" extrusionOk="0">
                  <a:moveTo>
                    <a:pt x="0" y="0"/>
                  </a:moveTo>
                  <a:lnTo>
                    <a:pt x="1570828" y="0"/>
                  </a:lnTo>
                  <a:lnTo>
                    <a:pt x="1570828" y="254779"/>
                  </a:lnTo>
                  <a:lnTo>
                    <a:pt x="0" y="254779"/>
                  </a:lnTo>
                  <a:close/>
                </a:path>
              </a:pathLst>
            </a:custGeom>
            <a:solidFill>
              <a:srgbClr val="D94334"/>
            </a:solidFill>
            <a:ln w="9525" cap="flat" cmpd="sng">
              <a:solidFill>
                <a:srgbClr val="EF4523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50" name="Google Shape;250;p32"/>
            <p:cNvSpPr txBox="1"/>
            <p:nvPr/>
          </p:nvSpPr>
          <p:spPr>
            <a:xfrm>
              <a:off x="15" y="-7"/>
              <a:ext cx="1570800" cy="25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900" b="1" i="0" u="none" strike="noStrike" cap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САМЫЕ ПОПУЛЯРНЫЕ ПОЛЬЗОВАТЕЛИ</a:t>
              </a:r>
              <a:endParaRPr lang="en-US" sz="700" dirty="0"/>
            </a:p>
          </p:txBody>
        </p:sp>
      </p:grpSp>
      <p:pic>
        <p:nvPicPr>
          <p:cNvPr id="251" name="Google Shape;251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30892" y="3830585"/>
            <a:ext cx="1725105" cy="1536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010DFB-F27B-6B7C-53C1-5CA1AB734E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057" r="44841" b="26710"/>
          <a:stretch/>
        </p:blipFill>
        <p:spPr>
          <a:xfrm>
            <a:off x="0" y="488667"/>
            <a:ext cx="5043714" cy="2759614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29EA8D7-66DC-339E-320D-FFF886FC22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111" t="27195" r="24763" b="14522"/>
          <a:stretch/>
        </p:blipFill>
        <p:spPr>
          <a:xfrm>
            <a:off x="4455887" y="1494101"/>
            <a:ext cx="4492171" cy="2677886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8" name="Google Shape;208;p29">
            <a:extLst>
              <a:ext uri="{FF2B5EF4-FFF2-40B4-BE49-F238E27FC236}">
                <a16:creationId xmlns:a16="http://schemas.microsoft.com/office/drawing/2014/main" id="{CFD9B102-848B-0DE1-F143-EAFCE2063D41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20048534">
            <a:off x="6611257" y="-674916"/>
            <a:ext cx="3338286" cy="19801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356EA73-DCE4-AA97-B9AF-11D6F6D21BEC}"/>
              </a:ext>
            </a:extLst>
          </p:cNvPr>
          <p:cNvCxnSpPr>
            <a:stCxn id="250" idx="3"/>
          </p:cNvCxnSpPr>
          <p:nvPr/>
        </p:nvCxnSpPr>
        <p:spPr>
          <a:xfrm>
            <a:off x="6463956" y="4627323"/>
            <a:ext cx="2700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028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2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9630D435-49C1-C657-4116-07D21C95130C}"/>
              </a:ext>
            </a:extLst>
          </p:cNvPr>
          <p:cNvCxnSpPr/>
          <p:nvPr/>
        </p:nvCxnSpPr>
        <p:spPr>
          <a:xfrm>
            <a:off x="1217042" y="4610075"/>
            <a:ext cx="2700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7" name="Google Shape;247;p32"/>
          <p:cNvSpPr txBox="1"/>
          <p:nvPr/>
        </p:nvSpPr>
        <p:spPr>
          <a:xfrm>
            <a:off x="-1690914" y="-223300"/>
            <a:ext cx="4151086" cy="887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0.</a:t>
            </a:r>
            <a:r>
              <a:rPr lang="en-US" sz="40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2</a:t>
            </a:r>
            <a:endParaRPr sz="700" dirty="0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BAA0138F-7ED7-3BB7-9832-23632A62E369}"/>
              </a:ext>
            </a:extLst>
          </p:cNvPr>
          <p:cNvCxnSpPr>
            <a:cxnSpLocks/>
          </p:cNvCxnSpPr>
          <p:nvPr/>
        </p:nvCxnSpPr>
        <p:spPr>
          <a:xfrm flipV="1">
            <a:off x="1217042" y="-72571"/>
            <a:ext cx="0" cy="468264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356EA73-DCE4-AA97-B9AF-11D6F6D21BEC}"/>
              </a:ext>
            </a:extLst>
          </p:cNvPr>
          <p:cNvCxnSpPr>
            <a:stCxn id="250" idx="3"/>
          </p:cNvCxnSpPr>
          <p:nvPr/>
        </p:nvCxnSpPr>
        <p:spPr>
          <a:xfrm>
            <a:off x="6463956" y="4627323"/>
            <a:ext cx="2700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545BDB-F4E6-D786-B01D-B077EE94DF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16" t="11831" r="793" b="10559"/>
          <a:stretch/>
        </p:blipFill>
        <p:spPr>
          <a:xfrm>
            <a:off x="3929223" y="75794"/>
            <a:ext cx="5039030" cy="2424187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64AEB0-CB10-F3EB-4F75-FDE55C41BC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865" t="12473" r="636" b="7366"/>
          <a:stretch/>
        </p:blipFill>
        <p:spPr>
          <a:xfrm>
            <a:off x="-19956" y="1288095"/>
            <a:ext cx="5399314" cy="2638577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68E0B5C-A5A4-EC41-3F95-C5CC83FA69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95" t="72"/>
          <a:stretch/>
        </p:blipFill>
        <p:spPr>
          <a:xfrm>
            <a:off x="4460401" y="2261874"/>
            <a:ext cx="4549643" cy="2706340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51" name="Google Shape;251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26957" y="3859214"/>
            <a:ext cx="1725105" cy="15362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" name="Google Shape;248;p32"/>
          <p:cNvGrpSpPr/>
          <p:nvPr/>
        </p:nvGrpSpPr>
        <p:grpSpPr>
          <a:xfrm>
            <a:off x="2680013" y="4320549"/>
            <a:ext cx="3783974" cy="613754"/>
            <a:chOff x="0" y="-7"/>
            <a:chExt cx="1570828" cy="254786"/>
          </a:xfrm>
        </p:grpSpPr>
        <p:sp>
          <p:nvSpPr>
            <p:cNvPr id="249" name="Google Shape;249;p32"/>
            <p:cNvSpPr/>
            <p:nvPr/>
          </p:nvSpPr>
          <p:spPr>
            <a:xfrm>
              <a:off x="0" y="0"/>
              <a:ext cx="1570828" cy="254779"/>
            </a:xfrm>
            <a:custGeom>
              <a:avLst/>
              <a:gdLst/>
              <a:ahLst/>
              <a:cxnLst/>
              <a:rect l="l" t="t" r="r" b="b"/>
              <a:pathLst>
                <a:path w="1570828" h="254779" extrusionOk="0">
                  <a:moveTo>
                    <a:pt x="0" y="0"/>
                  </a:moveTo>
                  <a:lnTo>
                    <a:pt x="1570828" y="0"/>
                  </a:lnTo>
                  <a:lnTo>
                    <a:pt x="1570828" y="254779"/>
                  </a:lnTo>
                  <a:lnTo>
                    <a:pt x="0" y="254779"/>
                  </a:lnTo>
                  <a:close/>
                </a:path>
              </a:pathLst>
            </a:custGeom>
            <a:solidFill>
              <a:srgbClr val="D94334"/>
            </a:solidFill>
            <a:ln w="9525" cap="flat" cmpd="sng">
              <a:solidFill>
                <a:srgbClr val="EF4523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50" name="Google Shape;250;p32"/>
            <p:cNvSpPr txBox="1"/>
            <p:nvPr/>
          </p:nvSpPr>
          <p:spPr>
            <a:xfrm>
              <a:off x="15" y="-7"/>
              <a:ext cx="1570800" cy="25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900" b="1" dirty="0">
                  <a:solidFill>
                    <a:srgbClr val="FFFFFF"/>
                  </a:solidFill>
                  <a:latin typeface="Montserrat"/>
                  <a:sym typeface="Montserrat"/>
                </a:rPr>
                <a:t>КРАТЧАЙШИЙ ПУТЬ</a:t>
              </a:r>
              <a:endParaRPr lang="en-US" sz="700" dirty="0"/>
            </a:p>
          </p:txBody>
        </p:sp>
      </p:grpSp>
      <p:pic>
        <p:nvPicPr>
          <p:cNvPr id="8" name="Google Shape;208;p29">
            <a:extLst>
              <a:ext uri="{FF2B5EF4-FFF2-40B4-BE49-F238E27FC236}">
                <a16:creationId xmlns:a16="http://schemas.microsoft.com/office/drawing/2014/main" id="{CFD9B102-848B-0DE1-F143-EAFCE2063D4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20048534">
            <a:off x="649318" y="-684342"/>
            <a:ext cx="3338286" cy="19801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0020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2"/>
          <p:cNvPicPr preferRelativeResize="0"/>
          <p:nvPr/>
        </p:nvPicPr>
        <p:blipFill rotWithShape="1">
          <a:blip r:embed="rId3">
            <a:alphaModFix/>
          </a:blip>
          <a:srcRect l="15133" t="14152" r="22781" b="33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9630D435-49C1-C657-4116-07D21C95130C}"/>
              </a:ext>
            </a:extLst>
          </p:cNvPr>
          <p:cNvCxnSpPr/>
          <p:nvPr/>
        </p:nvCxnSpPr>
        <p:spPr>
          <a:xfrm>
            <a:off x="1217042" y="4610075"/>
            <a:ext cx="2700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7" name="Google Shape;247;p32"/>
          <p:cNvSpPr txBox="1"/>
          <p:nvPr/>
        </p:nvSpPr>
        <p:spPr>
          <a:xfrm>
            <a:off x="-1690914" y="-223300"/>
            <a:ext cx="4151086" cy="887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0.</a:t>
            </a:r>
            <a:r>
              <a:rPr lang="en-US" sz="4000" b="1" i="0" u="none" strike="noStrike" cap="none" dirty="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2</a:t>
            </a:r>
            <a:endParaRPr sz="700" dirty="0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BAA0138F-7ED7-3BB7-9832-23632A62E369}"/>
              </a:ext>
            </a:extLst>
          </p:cNvPr>
          <p:cNvCxnSpPr>
            <a:cxnSpLocks/>
          </p:cNvCxnSpPr>
          <p:nvPr/>
        </p:nvCxnSpPr>
        <p:spPr>
          <a:xfrm flipV="1">
            <a:off x="1217042" y="-72571"/>
            <a:ext cx="0" cy="468264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356EA73-DCE4-AA97-B9AF-11D6F6D21BEC}"/>
              </a:ext>
            </a:extLst>
          </p:cNvPr>
          <p:cNvCxnSpPr>
            <a:stCxn id="250" idx="3"/>
          </p:cNvCxnSpPr>
          <p:nvPr/>
        </p:nvCxnSpPr>
        <p:spPr>
          <a:xfrm>
            <a:off x="6463956" y="4627323"/>
            <a:ext cx="2700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B5D82F-CA0F-5CBA-A65C-086B5688E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480" y="217169"/>
            <a:ext cx="8019143" cy="3848340"/>
          </a:xfrm>
          <a:prstGeom prst="snip2Diag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51" name="Google Shape;251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472430" y="3586530"/>
            <a:ext cx="1725105" cy="15362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" name="Google Shape;248;p32"/>
          <p:cNvGrpSpPr/>
          <p:nvPr/>
        </p:nvGrpSpPr>
        <p:grpSpPr>
          <a:xfrm>
            <a:off x="2680013" y="4320549"/>
            <a:ext cx="3783974" cy="613754"/>
            <a:chOff x="0" y="-7"/>
            <a:chExt cx="1570828" cy="254786"/>
          </a:xfrm>
        </p:grpSpPr>
        <p:sp>
          <p:nvSpPr>
            <p:cNvPr id="249" name="Google Shape;249;p32"/>
            <p:cNvSpPr/>
            <p:nvPr/>
          </p:nvSpPr>
          <p:spPr>
            <a:xfrm>
              <a:off x="0" y="0"/>
              <a:ext cx="1570828" cy="254779"/>
            </a:xfrm>
            <a:custGeom>
              <a:avLst/>
              <a:gdLst/>
              <a:ahLst/>
              <a:cxnLst/>
              <a:rect l="l" t="t" r="r" b="b"/>
              <a:pathLst>
                <a:path w="1570828" h="254779" extrusionOk="0">
                  <a:moveTo>
                    <a:pt x="0" y="0"/>
                  </a:moveTo>
                  <a:lnTo>
                    <a:pt x="1570828" y="0"/>
                  </a:lnTo>
                  <a:lnTo>
                    <a:pt x="1570828" y="254779"/>
                  </a:lnTo>
                  <a:lnTo>
                    <a:pt x="0" y="254779"/>
                  </a:lnTo>
                  <a:close/>
                </a:path>
              </a:pathLst>
            </a:custGeom>
            <a:solidFill>
              <a:srgbClr val="D94334"/>
            </a:solidFill>
            <a:ln w="9525" cap="flat" cmpd="sng">
              <a:solidFill>
                <a:srgbClr val="EF4523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50" name="Google Shape;250;p32"/>
            <p:cNvSpPr txBox="1"/>
            <p:nvPr/>
          </p:nvSpPr>
          <p:spPr>
            <a:xfrm>
              <a:off x="15" y="-7"/>
              <a:ext cx="1570800" cy="25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900" b="1" dirty="0">
                  <a:solidFill>
                    <a:srgbClr val="FFFFFF"/>
                  </a:solidFill>
                  <a:latin typeface="Montserrat"/>
                  <a:sym typeface="Montserrat"/>
                </a:rPr>
                <a:t>САМЫЙ ДЛИННЫЙ ПУТЬ</a:t>
              </a:r>
              <a:endParaRPr lang="en-US" sz="700" dirty="0"/>
            </a:p>
          </p:txBody>
        </p:sp>
      </p:grpSp>
      <p:pic>
        <p:nvPicPr>
          <p:cNvPr id="8" name="Google Shape;208;p29">
            <a:extLst>
              <a:ext uri="{FF2B5EF4-FFF2-40B4-BE49-F238E27FC236}">
                <a16:creationId xmlns:a16="http://schemas.microsoft.com/office/drawing/2014/main" id="{CFD9B102-848B-0DE1-F143-EAFCE2063D4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20048534">
            <a:off x="6144813" y="-602088"/>
            <a:ext cx="3338286" cy="19801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959631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130</Words>
  <Application>Microsoft Office PowerPoint</Application>
  <PresentationFormat>Экран (16:9)</PresentationFormat>
  <Paragraphs>38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Chakra Petch</vt:lpstr>
      <vt:lpstr>Calibri</vt:lpstr>
      <vt:lpstr>Arial</vt:lpstr>
      <vt:lpstr>Candara</vt:lpstr>
      <vt:lpstr>Montserrat</vt:lpstr>
      <vt:lpstr>Simple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Azzufg12@bk.ru</cp:lastModifiedBy>
  <cp:revision>5</cp:revision>
  <dcterms:modified xsi:type="dcterms:W3CDTF">2023-03-02T16:37:12Z</dcterms:modified>
</cp:coreProperties>
</file>